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5b04ad6b2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5b04ad6b2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451a66b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451a66b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451a66b8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451a66b8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451a66b8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451a66b8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5b04ad6b2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5b04ad6b2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5b04ad6b2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5b04ad6b2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5b04ad6b2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5b04ad6b2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5b04ad6b2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e5b04ad6b2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5b04ad6b2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5b04ad6b2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5b04ad6b2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e5b04ad6b2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5b04ad6b2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5b04ad6b2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5b04ad6b2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5b04ad6b2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2pPr>
            <a:lvl3pPr indent="-298450" lvl="2" marL="13716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3pPr>
            <a:lvl4pPr indent="-298450" lvl="3" marL="18288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4pPr>
            <a:lvl5pPr indent="-298450" lvl="4" marL="22860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5pPr>
            <a:lvl6pPr indent="-298450" lvl="5" marL="27432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6pPr>
            <a:lvl7pPr indent="-298450" lvl="6" marL="32004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7pPr>
            <a:lvl8pPr indent="-298450" lvl="7" marL="36576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8pPr>
            <a:lvl9pPr indent="-298450" lvl="8" marL="4114800">
              <a:lnSpc>
                <a:spcPct val="115000"/>
              </a:lnSpc>
              <a:spcBef>
                <a:spcPts val="1600"/>
              </a:spcBef>
              <a:spcAft>
                <a:spcPts val="1600"/>
              </a:spcAft>
              <a:buClr>
                <a:schemeClr val="lt1"/>
              </a:buClr>
              <a:buSzPts val="1100"/>
              <a:buFont typeface="Open Sans"/>
              <a:buChar char="■"/>
              <a:defRPr sz="1100">
                <a:solidFill>
                  <a:schemeClr val="lt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Open Sans"/>
                <a:ea typeface="Open Sans"/>
                <a:cs typeface="Open Sans"/>
                <a:sym typeface="Open Sans"/>
              </a:defRPr>
            </a:lvl1pPr>
            <a:lvl2pPr lvl="1" algn="r">
              <a:buNone/>
              <a:defRPr sz="1000">
                <a:solidFill>
                  <a:schemeClr val="lt1"/>
                </a:solidFill>
                <a:latin typeface="Open Sans"/>
                <a:ea typeface="Open Sans"/>
                <a:cs typeface="Open Sans"/>
                <a:sym typeface="Open Sans"/>
              </a:defRPr>
            </a:lvl2pPr>
            <a:lvl3pPr lvl="2" algn="r">
              <a:buNone/>
              <a:defRPr sz="1000">
                <a:solidFill>
                  <a:schemeClr val="lt1"/>
                </a:solidFill>
                <a:latin typeface="Open Sans"/>
                <a:ea typeface="Open Sans"/>
                <a:cs typeface="Open Sans"/>
                <a:sym typeface="Open Sans"/>
              </a:defRPr>
            </a:lvl3pPr>
            <a:lvl4pPr lvl="3" algn="r">
              <a:buNone/>
              <a:defRPr sz="1000">
                <a:solidFill>
                  <a:schemeClr val="lt1"/>
                </a:solidFill>
                <a:latin typeface="Open Sans"/>
                <a:ea typeface="Open Sans"/>
                <a:cs typeface="Open Sans"/>
                <a:sym typeface="Open Sans"/>
              </a:defRPr>
            </a:lvl4pPr>
            <a:lvl5pPr lvl="4" algn="r">
              <a:buNone/>
              <a:defRPr sz="1000">
                <a:solidFill>
                  <a:schemeClr val="lt1"/>
                </a:solidFill>
                <a:latin typeface="Open Sans"/>
                <a:ea typeface="Open Sans"/>
                <a:cs typeface="Open Sans"/>
                <a:sym typeface="Open Sans"/>
              </a:defRPr>
            </a:lvl5pPr>
            <a:lvl6pPr lvl="5" algn="r">
              <a:buNone/>
              <a:defRPr sz="1000">
                <a:solidFill>
                  <a:schemeClr val="lt1"/>
                </a:solidFill>
                <a:latin typeface="Open Sans"/>
                <a:ea typeface="Open Sans"/>
                <a:cs typeface="Open Sans"/>
                <a:sym typeface="Open Sans"/>
              </a:defRPr>
            </a:lvl6pPr>
            <a:lvl7pPr lvl="6" algn="r">
              <a:buNone/>
              <a:defRPr sz="1000">
                <a:solidFill>
                  <a:schemeClr val="lt1"/>
                </a:solidFill>
                <a:latin typeface="Open Sans"/>
                <a:ea typeface="Open Sans"/>
                <a:cs typeface="Open Sans"/>
                <a:sym typeface="Open Sans"/>
              </a:defRPr>
            </a:lvl7pPr>
            <a:lvl8pPr lvl="7" algn="r">
              <a:buNone/>
              <a:defRPr sz="1000">
                <a:solidFill>
                  <a:schemeClr val="lt1"/>
                </a:solidFill>
                <a:latin typeface="Open Sans"/>
                <a:ea typeface="Open Sans"/>
                <a:cs typeface="Open Sans"/>
                <a:sym typeface="Open Sans"/>
              </a:defRPr>
            </a:lvl8pPr>
            <a:lvl9pPr lvl="8" algn="r">
              <a:buNone/>
              <a:defRPr sz="1000">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13175" y="1578400"/>
            <a:ext cx="5041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2600">
                <a:latin typeface="Arial"/>
                <a:ea typeface="Arial"/>
                <a:cs typeface="Arial"/>
                <a:sym typeface="Arial"/>
              </a:rPr>
              <a:t>K3-Simple Storage Service</a:t>
            </a:r>
            <a:r>
              <a:rPr lang="vi">
                <a:latin typeface="Arial"/>
                <a:ea typeface="Arial"/>
                <a:cs typeface="Arial"/>
                <a:sym typeface="Arial"/>
              </a:rPr>
              <a:t> </a:t>
            </a:r>
            <a:endParaRPr>
              <a:latin typeface="Arial"/>
              <a:ea typeface="Arial"/>
              <a:cs typeface="Arial"/>
              <a:sym typeface="Arial"/>
            </a:endParaRPr>
          </a:p>
          <a:p>
            <a:pPr indent="0" lvl="0" marL="0" rtl="0" algn="l">
              <a:spcBef>
                <a:spcPts val="0"/>
              </a:spcBef>
              <a:spcAft>
                <a:spcPts val="0"/>
              </a:spcAft>
              <a:buNone/>
            </a:pPr>
            <a:r>
              <a:rPr b="1" lang="vi">
                <a:latin typeface="Arial"/>
                <a:ea typeface="Arial"/>
                <a:cs typeface="Arial"/>
                <a:sym typeface="Arial"/>
              </a:rPr>
              <a:t>ARCHITECTURE</a:t>
            </a:r>
            <a:endParaRPr b="1">
              <a:latin typeface="Arial"/>
              <a:ea typeface="Arial"/>
              <a:cs typeface="Arial"/>
              <a:sym typeface="Arial"/>
            </a:endParaRPr>
          </a:p>
        </p:txBody>
      </p:sp>
      <p:sp>
        <p:nvSpPr>
          <p:cNvPr id="229" name="Google Shape;229;p17"/>
          <p:cNvSpPr txBox="1"/>
          <p:nvPr>
            <p:ph idx="1" type="subTitle"/>
          </p:nvPr>
        </p:nvSpPr>
        <p:spPr>
          <a:xfrm>
            <a:off x="5264300" y="333707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latin typeface="Arial"/>
                <a:ea typeface="Arial"/>
                <a:cs typeface="Arial"/>
                <a:sym typeface="Arial"/>
              </a:rPr>
              <a:t>ĐỒ ÁN CÔNG NGHỆ PHẦN MỀM</a:t>
            </a:r>
            <a:endParaRPr>
              <a:latin typeface="Arial"/>
              <a:ea typeface="Arial"/>
              <a:cs typeface="Arial"/>
              <a:sym typeface="Arial"/>
            </a:endParaRPr>
          </a:p>
          <a:p>
            <a:pPr indent="0" lvl="0" marL="0" rtl="0" algn="l">
              <a:spcBef>
                <a:spcPts val="0"/>
              </a:spcBef>
              <a:spcAft>
                <a:spcPts val="0"/>
              </a:spcAft>
              <a:buNone/>
            </a:pPr>
            <a:r>
              <a:rPr lang="vi">
                <a:latin typeface="Arial"/>
                <a:ea typeface="Arial"/>
                <a:cs typeface="Arial"/>
                <a:sym typeface="Arial"/>
              </a:rPr>
              <a:t>NHÓM 1</a:t>
            </a:r>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6"/>
          <p:cNvSpPr txBox="1"/>
          <p:nvPr>
            <p:ph type="title"/>
          </p:nvPr>
        </p:nvSpPr>
        <p:spPr>
          <a:xfrm>
            <a:off x="1297500" y="184800"/>
            <a:ext cx="7038900" cy="7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Các công nghệ áp dụng xây dựng hệ thống</a:t>
            </a:r>
            <a:endParaRPr/>
          </a:p>
        </p:txBody>
      </p:sp>
      <p:sp>
        <p:nvSpPr>
          <p:cNvPr id="290" name="Google Shape;290;p26"/>
          <p:cNvSpPr txBox="1"/>
          <p:nvPr>
            <p:ph idx="1" type="body"/>
          </p:nvPr>
        </p:nvSpPr>
        <p:spPr>
          <a:xfrm>
            <a:off x="1297500" y="1246900"/>
            <a:ext cx="7038900" cy="3231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Char char="➢"/>
            </a:pPr>
            <a:r>
              <a:rPr lang="vi" sz="1500">
                <a:latin typeface="Arial"/>
                <a:ea typeface="Arial"/>
                <a:cs typeface="Arial"/>
                <a:sym typeface="Arial"/>
              </a:rPr>
              <a:t>Programing language: Javascript / Typescript</a:t>
            </a:r>
            <a:endParaRPr sz="1500">
              <a:latin typeface="Arial"/>
              <a:ea typeface="Arial"/>
              <a:cs typeface="Arial"/>
              <a:sym typeface="Arial"/>
            </a:endParaRPr>
          </a:p>
          <a:p>
            <a:pPr indent="-323850" lvl="0" marL="457200" rtl="0" algn="l">
              <a:spcBef>
                <a:spcPts val="1000"/>
              </a:spcBef>
              <a:spcAft>
                <a:spcPts val="0"/>
              </a:spcAft>
              <a:buSzPts val="1500"/>
              <a:buFont typeface="Arial"/>
              <a:buChar char="➢"/>
            </a:pPr>
            <a:r>
              <a:rPr lang="vi" sz="1500">
                <a:latin typeface="Arial"/>
                <a:ea typeface="Arial"/>
                <a:cs typeface="Arial"/>
                <a:sym typeface="Arial"/>
              </a:rPr>
              <a:t>Framework/library : Reactjs cho Frontend và Nestjs cho Backend</a:t>
            </a:r>
            <a:endParaRPr sz="1500">
              <a:latin typeface="Arial"/>
              <a:ea typeface="Arial"/>
              <a:cs typeface="Arial"/>
              <a:sym typeface="Arial"/>
            </a:endParaRPr>
          </a:p>
          <a:p>
            <a:pPr indent="-323850" lvl="0" marL="457200" rtl="0" algn="l">
              <a:spcBef>
                <a:spcPts val="1000"/>
              </a:spcBef>
              <a:spcAft>
                <a:spcPts val="0"/>
              </a:spcAft>
              <a:buSzPts val="1500"/>
              <a:buFont typeface="Arial"/>
              <a:buChar char="➢"/>
            </a:pPr>
            <a:r>
              <a:rPr lang="vi" sz="1500">
                <a:latin typeface="Arial"/>
                <a:ea typeface="Arial"/>
                <a:cs typeface="Arial"/>
                <a:sym typeface="Arial"/>
              </a:rPr>
              <a:t>Database: </a:t>
            </a:r>
            <a:r>
              <a:rPr lang="vi" sz="1500">
                <a:latin typeface="Arial"/>
                <a:ea typeface="Arial"/>
                <a:cs typeface="Arial"/>
                <a:sym typeface="Arial"/>
              </a:rPr>
              <a:t>EventStore DB</a:t>
            </a:r>
            <a:r>
              <a:rPr lang="vi" sz="1500">
                <a:latin typeface="Arial"/>
                <a:ea typeface="Arial"/>
                <a:cs typeface="Arial"/>
                <a:sym typeface="Arial"/>
              </a:rPr>
              <a:t>, MongoDB </a:t>
            </a:r>
            <a:endParaRPr sz="1500">
              <a:latin typeface="Arial"/>
              <a:ea typeface="Arial"/>
              <a:cs typeface="Arial"/>
              <a:sym typeface="Arial"/>
            </a:endParaRPr>
          </a:p>
          <a:p>
            <a:pPr indent="-323850" lvl="0" marL="457200" rtl="0" algn="l">
              <a:spcBef>
                <a:spcPts val="1000"/>
              </a:spcBef>
              <a:spcAft>
                <a:spcPts val="0"/>
              </a:spcAft>
              <a:buSzPts val="1500"/>
              <a:buFont typeface="Arial"/>
              <a:buChar char="➢"/>
            </a:pPr>
            <a:r>
              <a:rPr lang="vi" sz="1500">
                <a:latin typeface="Arial"/>
                <a:ea typeface="Arial"/>
                <a:cs typeface="Arial"/>
                <a:sym typeface="Arial"/>
              </a:rPr>
              <a:t>Design pattern : CQRS &amp; Event Sourcing</a:t>
            </a:r>
            <a:endParaRPr sz="1500">
              <a:latin typeface="Arial"/>
              <a:ea typeface="Arial"/>
              <a:cs typeface="Arial"/>
              <a:sym typeface="Arial"/>
            </a:endParaRPr>
          </a:p>
          <a:p>
            <a:pPr indent="-323850" lvl="0" marL="457200" rtl="0" algn="l">
              <a:spcBef>
                <a:spcPts val="1000"/>
              </a:spcBef>
              <a:spcAft>
                <a:spcPts val="0"/>
              </a:spcAft>
              <a:buSzPts val="1500"/>
              <a:buFont typeface="Arial"/>
              <a:buChar char="➢"/>
            </a:pPr>
            <a:r>
              <a:rPr lang="vi" sz="1500">
                <a:latin typeface="Arial"/>
                <a:ea typeface="Arial"/>
                <a:cs typeface="Arial"/>
                <a:sym typeface="Arial"/>
              </a:rPr>
              <a:t>Event bus: Kafka</a:t>
            </a:r>
            <a:endParaRPr sz="1500">
              <a:latin typeface="Arial"/>
              <a:ea typeface="Arial"/>
              <a:cs typeface="Arial"/>
              <a:sym typeface="Arial"/>
            </a:endParaRPr>
          </a:p>
          <a:p>
            <a:pPr indent="-323850" lvl="0" marL="457200" rtl="0" algn="l">
              <a:spcBef>
                <a:spcPts val="1000"/>
              </a:spcBef>
              <a:spcAft>
                <a:spcPts val="1000"/>
              </a:spcAft>
              <a:buSzPts val="1500"/>
              <a:buFont typeface="Arial"/>
              <a:buChar char="➢"/>
            </a:pPr>
            <a:r>
              <a:rPr lang="vi" sz="1500">
                <a:latin typeface="Arial"/>
                <a:ea typeface="Arial"/>
                <a:cs typeface="Arial"/>
                <a:sym typeface="Arial"/>
              </a:rPr>
              <a:t>Load Balancing: Nginx</a:t>
            </a:r>
            <a:endParaRPr sz="15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sz="2200"/>
              <a:t>2. Các bước thực hiện để tạo ra sản phẩm này </a:t>
            </a:r>
            <a:endParaRPr b="1" i="1" sz="2200"/>
          </a:p>
        </p:txBody>
      </p:sp>
      <p:sp>
        <p:nvSpPr>
          <p:cNvPr id="296" name="Google Shape;296;p27"/>
          <p:cNvSpPr txBox="1"/>
          <p:nvPr>
            <p:ph idx="1" type="body"/>
          </p:nvPr>
        </p:nvSpPr>
        <p:spPr>
          <a:xfrm>
            <a:off x="1297500" y="1186800"/>
            <a:ext cx="7038900" cy="32919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SzPts val="1300"/>
              <a:buFont typeface="Arial"/>
              <a:buChar char="➢"/>
            </a:pPr>
            <a:r>
              <a:rPr lang="vi">
                <a:latin typeface="Arial"/>
                <a:ea typeface="Arial"/>
                <a:cs typeface="Arial"/>
                <a:sym typeface="Arial"/>
              </a:rPr>
              <a:t>Phân tích yêu cầu nghiệp vụ: hiểu rõ yêu cầu nghiệp vụ của hệ thống, tránh tình trạng mơ hồ, không xác định được vấn đề mà hệ thống giải quyết</a:t>
            </a:r>
            <a:endParaRPr>
              <a:latin typeface="Arial"/>
              <a:ea typeface="Arial"/>
              <a:cs typeface="Arial"/>
              <a:sym typeface="Arial"/>
            </a:endParaRPr>
          </a:p>
          <a:p>
            <a:pPr indent="-311150" lvl="0" marL="457200" rtl="0" algn="l">
              <a:spcBef>
                <a:spcPts val="1600"/>
              </a:spcBef>
              <a:spcAft>
                <a:spcPts val="0"/>
              </a:spcAft>
              <a:buSzPts val="1300"/>
              <a:buFont typeface="Arial"/>
              <a:buChar char="➢"/>
            </a:pPr>
            <a:r>
              <a:rPr lang="vi">
                <a:latin typeface="Arial"/>
                <a:ea typeface="Arial"/>
                <a:cs typeface="Arial"/>
                <a:sym typeface="Arial"/>
              </a:rPr>
              <a:t>Xác định USE CASE của hệ thống</a:t>
            </a:r>
            <a:endParaRPr>
              <a:latin typeface="Arial"/>
              <a:ea typeface="Arial"/>
              <a:cs typeface="Arial"/>
              <a:sym typeface="Arial"/>
            </a:endParaRPr>
          </a:p>
          <a:p>
            <a:pPr indent="-311150" lvl="0" marL="457200" rtl="0" algn="l">
              <a:spcBef>
                <a:spcPts val="1000"/>
              </a:spcBef>
              <a:spcAft>
                <a:spcPts val="0"/>
              </a:spcAft>
              <a:buSzPts val="1300"/>
              <a:buFont typeface="Arial"/>
              <a:buChar char="➢"/>
            </a:pPr>
            <a:r>
              <a:rPr lang="vi">
                <a:latin typeface="Arial"/>
                <a:ea typeface="Arial"/>
                <a:cs typeface="Arial"/>
                <a:sym typeface="Arial"/>
              </a:rPr>
              <a:t>Xác định các modules, services xử lý để hiện thực hóa USE CASE</a:t>
            </a:r>
            <a:endParaRPr>
              <a:latin typeface="Arial"/>
              <a:ea typeface="Arial"/>
              <a:cs typeface="Arial"/>
              <a:sym typeface="Arial"/>
            </a:endParaRPr>
          </a:p>
          <a:p>
            <a:pPr indent="-311150" lvl="0" marL="457200" rtl="0" algn="l">
              <a:spcBef>
                <a:spcPts val="1000"/>
              </a:spcBef>
              <a:spcAft>
                <a:spcPts val="0"/>
              </a:spcAft>
              <a:buSzPts val="1300"/>
              <a:buFont typeface="Arial"/>
              <a:buChar char="➢"/>
            </a:pPr>
            <a:r>
              <a:rPr lang="vi">
                <a:latin typeface="Arial"/>
                <a:ea typeface="Arial"/>
                <a:cs typeface="Arial"/>
                <a:sym typeface="Arial"/>
              </a:rPr>
              <a:t>Lựa chọn operating system và platform</a:t>
            </a:r>
            <a:endParaRPr>
              <a:latin typeface="Arial"/>
              <a:ea typeface="Arial"/>
              <a:cs typeface="Arial"/>
              <a:sym typeface="Arial"/>
            </a:endParaRPr>
          </a:p>
          <a:p>
            <a:pPr indent="-311150" lvl="0" marL="457200" rtl="0" algn="l">
              <a:spcBef>
                <a:spcPts val="1000"/>
              </a:spcBef>
              <a:spcAft>
                <a:spcPts val="0"/>
              </a:spcAft>
              <a:buSzPts val="1300"/>
              <a:buFont typeface="Arial"/>
              <a:buChar char="➢"/>
            </a:pPr>
            <a:r>
              <a:rPr lang="vi">
                <a:latin typeface="Arial"/>
                <a:ea typeface="Arial"/>
                <a:cs typeface="Arial"/>
                <a:sym typeface="Arial"/>
              </a:rPr>
              <a:t>Chỉ định các yêu cầu nghiệp vụ cho từng modules/services </a:t>
            </a:r>
            <a:endParaRPr>
              <a:latin typeface="Arial"/>
              <a:ea typeface="Arial"/>
              <a:cs typeface="Arial"/>
              <a:sym typeface="Arial"/>
            </a:endParaRPr>
          </a:p>
          <a:p>
            <a:pPr indent="-311150" lvl="0" marL="457200" rtl="0" algn="l">
              <a:spcBef>
                <a:spcPts val="1000"/>
              </a:spcBef>
              <a:spcAft>
                <a:spcPts val="0"/>
              </a:spcAft>
              <a:buSzPts val="1300"/>
              <a:buFont typeface="Arial"/>
              <a:buChar char="➢"/>
            </a:pPr>
            <a:r>
              <a:rPr lang="vi">
                <a:latin typeface="Arial"/>
                <a:ea typeface="Arial"/>
                <a:cs typeface="Arial"/>
                <a:sym typeface="Arial"/>
              </a:rPr>
              <a:t>Tiến hành thiết kế kiến trúc: các thành phần (modules, services), sự tương tác của các thành phần trong hệ thống</a:t>
            </a:r>
            <a:endParaRPr>
              <a:latin typeface="Arial"/>
              <a:ea typeface="Arial"/>
              <a:cs typeface="Arial"/>
              <a:sym typeface="Arial"/>
            </a:endParaRPr>
          </a:p>
          <a:p>
            <a:pPr indent="0" lvl="0" marL="45720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8"/>
          <p:cNvSpPr txBox="1"/>
          <p:nvPr>
            <p:ph type="title"/>
          </p:nvPr>
        </p:nvSpPr>
        <p:spPr>
          <a:xfrm>
            <a:off x="1297500" y="393750"/>
            <a:ext cx="7038900" cy="5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sz="2200"/>
              <a:t>3. Tạo sao cần tạo sản phẩm thiết kế tổng quan</a:t>
            </a:r>
            <a:endParaRPr b="1" i="1" sz="2200"/>
          </a:p>
        </p:txBody>
      </p:sp>
      <p:sp>
        <p:nvSpPr>
          <p:cNvPr id="302" name="Google Shape;302;p28"/>
          <p:cNvSpPr txBox="1"/>
          <p:nvPr>
            <p:ph idx="1" type="body"/>
          </p:nvPr>
        </p:nvSpPr>
        <p:spPr>
          <a:xfrm>
            <a:off x="1297500" y="1200150"/>
            <a:ext cx="7038900" cy="35928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SzPts val="1300"/>
              <a:buFont typeface="Arial"/>
              <a:buChar char="➢"/>
            </a:pPr>
            <a:r>
              <a:rPr lang="vi">
                <a:latin typeface="Arial"/>
                <a:ea typeface="Arial"/>
                <a:cs typeface="Arial"/>
                <a:sym typeface="Arial"/>
              </a:rPr>
              <a:t>Có cái nhìn tổng quan toàn bộ hệ thống </a:t>
            </a:r>
            <a:endParaRPr>
              <a:latin typeface="Arial"/>
              <a:ea typeface="Arial"/>
              <a:cs typeface="Arial"/>
              <a:sym typeface="Arial"/>
            </a:endParaRPr>
          </a:p>
          <a:p>
            <a:pPr indent="-311150" lvl="0" marL="457200" rtl="0" algn="l">
              <a:spcBef>
                <a:spcPts val="1600"/>
              </a:spcBef>
              <a:spcAft>
                <a:spcPts val="0"/>
              </a:spcAft>
              <a:buSzPts val="1300"/>
              <a:buFont typeface="Arial"/>
              <a:buChar char="➢"/>
            </a:pPr>
            <a:r>
              <a:rPr lang="vi">
                <a:latin typeface="Arial"/>
                <a:ea typeface="Arial"/>
                <a:cs typeface="Arial"/>
                <a:sym typeface="Arial"/>
              </a:rPr>
              <a:t>Lựa chọn công nghệ phù hợp qua quá trình thiết kế kiến trúc</a:t>
            </a:r>
            <a:endParaRPr>
              <a:latin typeface="Arial"/>
              <a:ea typeface="Arial"/>
              <a:cs typeface="Arial"/>
              <a:sym typeface="Arial"/>
            </a:endParaRPr>
          </a:p>
          <a:p>
            <a:pPr indent="-311150" lvl="0" marL="457200" rtl="0" algn="l">
              <a:spcBef>
                <a:spcPts val="1000"/>
              </a:spcBef>
              <a:spcAft>
                <a:spcPts val="0"/>
              </a:spcAft>
              <a:buSzPts val="1300"/>
              <a:buFont typeface="Arial"/>
              <a:buChar char="➢"/>
            </a:pPr>
            <a:r>
              <a:rPr lang="vi">
                <a:latin typeface="Arial"/>
                <a:ea typeface="Arial"/>
                <a:cs typeface="Arial"/>
                <a:sym typeface="Arial"/>
              </a:rPr>
              <a:t>Xác định rõ kiến trúc ngay từ đầu giúp tiết kiệm chi phí phát triển, tiết kiệm thời gian cho dự án, giảm thiểu rủi ro trong quá trình phát triển dự án.</a:t>
            </a:r>
            <a:endParaRPr>
              <a:latin typeface="Arial"/>
              <a:ea typeface="Arial"/>
              <a:cs typeface="Arial"/>
              <a:sym typeface="Arial"/>
            </a:endParaRPr>
          </a:p>
          <a:p>
            <a:pPr indent="-311150" lvl="0" marL="457200" rtl="0" algn="l">
              <a:spcBef>
                <a:spcPts val="1000"/>
              </a:spcBef>
              <a:spcAft>
                <a:spcPts val="0"/>
              </a:spcAft>
              <a:buSzPts val="1300"/>
              <a:buFont typeface="Arial"/>
              <a:buChar char="➢"/>
            </a:pPr>
            <a:r>
              <a:rPr lang="vi">
                <a:latin typeface="Arial"/>
                <a:ea typeface="Arial"/>
                <a:cs typeface="Arial"/>
                <a:sym typeface="Arial"/>
              </a:rPr>
              <a:t>Đáp ứng được yêu cầu về chất lượng dịch vụ hay yêu cầu phi chức năng(quality of service requirement or nonfunctional requirement)</a:t>
            </a:r>
            <a:endParaRPr>
              <a:latin typeface="Arial"/>
              <a:ea typeface="Arial"/>
              <a:cs typeface="Arial"/>
              <a:sym typeface="Arial"/>
            </a:endParaRPr>
          </a:p>
          <a:p>
            <a:pPr indent="-311150" lvl="0" marL="457200" rtl="0" algn="l">
              <a:spcBef>
                <a:spcPts val="1000"/>
              </a:spcBef>
              <a:spcAft>
                <a:spcPts val="0"/>
              </a:spcAft>
              <a:buSzPts val="1300"/>
              <a:buFont typeface="Arial"/>
              <a:buChar char="➢"/>
            </a:pPr>
            <a:r>
              <a:rPr lang="vi">
                <a:latin typeface="Arial"/>
                <a:ea typeface="Arial"/>
                <a:cs typeface="Arial"/>
                <a:sym typeface="Arial"/>
              </a:rPr>
              <a:t>Yêu cầu phi chức năng xác định chất lượng ứng dụng trong thời gian thực thi (runtime qualities) như khả năng mở rộng (scalability) và độ tin cậy (reliability)</a:t>
            </a:r>
            <a:endParaRPr>
              <a:latin typeface="Arial"/>
              <a:ea typeface="Arial"/>
              <a:cs typeface="Arial"/>
              <a:sym typeface="Arial"/>
            </a:endParaRPr>
          </a:p>
          <a:p>
            <a:pPr indent="-311150" lvl="0" marL="457200" rtl="0" algn="l">
              <a:spcBef>
                <a:spcPts val="1000"/>
              </a:spcBef>
              <a:spcAft>
                <a:spcPts val="1600"/>
              </a:spcAft>
              <a:buSzPts val="1300"/>
              <a:buFont typeface="Arial"/>
              <a:buChar char="➢"/>
            </a:pPr>
            <a:r>
              <a:rPr lang="vi">
                <a:latin typeface="Arial"/>
                <a:ea typeface="Arial"/>
                <a:cs typeface="Arial"/>
                <a:sym typeface="Arial"/>
              </a:rPr>
              <a:t>Xác định chất lượng ứng dụng trong thời gian phát triển (development time qualities) như khả năng bảo trì (maintainability), kiểm tra (testability) và khả năng triển khai (deployability). </a:t>
            </a:r>
            <a:endParaRPr>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vi" sz="2200"/>
              <a:t>4. Sự liên quan đến “Proof of Concept”</a:t>
            </a:r>
            <a:endParaRPr b="1" i="1" sz="2200"/>
          </a:p>
        </p:txBody>
      </p:sp>
      <p:sp>
        <p:nvSpPr>
          <p:cNvPr id="308" name="Google Shape;308;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just">
              <a:lnSpc>
                <a:spcPct val="120000"/>
              </a:lnSpc>
              <a:spcBef>
                <a:spcPts val="0"/>
              </a:spcBef>
              <a:spcAft>
                <a:spcPts val="0"/>
              </a:spcAft>
              <a:buSzPts val="1500"/>
              <a:buFont typeface="Arial"/>
              <a:buChar char="➢"/>
            </a:pPr>
            <a:r>
              <a:rPr lang="vi" sz="1500">
                <a:latin typeface="Arial"/>
                <a:ea typeface="Arial"/>
                <a:cs typeface="Arial"/>
                <a:sym typeface="Arial"/>
              </a:rPr>
              <a:t>Mục đích của Proof of Concept (PoC) là chứng minh tính khả thi và thực tiễn của ý tưởng hoặc phương pháp nào đó. Còn kiến trúc hệ thống mô tả các thành phần chính của hệ thống đó để xây dựng và phát triển.</a:t>
            </a:r>
            <a:endParaRPr sz="1500">
              <a:latin typeface="Arial"/>
              <a:ea typeface="Arial"/>
              <a:cs typeface="Arial"/>
              <a:sym typeface="Arial"/>
            </a:endParaRPr>
          </a:p>
          <a:p>
            <a:pPr indent="-323850" lvl="0" marL="457200" rtl="0" algn="l">
              <a:spcBef>
                <a:spcPts val="1000"/>
              </a:spcBef>
              <a:spcAft>
                <a:spcPts val="0"/>
              </a:spcAft>
              <a:buSzPts val="1500"/>
              <a:buFont typeface="Arial"/>
              <a:buChar char="➢"/>
            </a:pPr>
            <a:r>
              <a:rPr lang="vi" sz="1500">
                <a:latin typeface="Arial"/>
                <a:ea typeface="Arial"/>
                <a:cs typeface="Arial"/>
                <a:sym typeface="Arial"/>
              </a:rPr>
              <a:t>Proof of Concept giúp hiện thực hóa trực quan hóa một chức năng, yêu cầu nghiệp vụ của hệ thống từ đó lựa chọn các công nghệ phù hợp để tiến hành thiết kế kiến trúc của hệ thống</a:t>
            </a:r>
            <a:endParaRPr sz="1500">
              <a:latin typeface="Arial"/>
              <a:ea typeface="Arial"/>
              <a:cs typeface="Arial"/>
              <a:sym typeface="Arial"/>
            </a:endParaRPr>
          </a:p>
          <a:p>
            <a:pPr indent="0" lvl="0" marL="45720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2500">
                <a:latin typeface="Arial"/>
                <a:ea typeface="Arial"/>
                <a:cs typeface="Arial"/>
                <a:sym typeface="Arial"/>
              </a:rPr>
              <a:t>CONTENTS</a:t>
            </a:r>
            <a:endParaRPr sz="2500">
              <a:latin typeface="Arial"/>
              <a:ea typeface="Arial"/>
              <a:cs typeface="Arial"/>
              <a:sym typeface="Arial"/>
            </a:endParaRPr>
          </a:p>
        </p:txBody>
      </p:sp>
      <p:sp>
        <p:nvSpPr>
          <p:cNvPr id="235" name="Google Shape;235;p18"/>
          <p:cNvSpPr txBox="1"/>
          <p:nvPr>
            <p:ph idx="1" type="body"/>
          </p:nvPr>
        </p:nvSpPr>
        <p:spPr>
          <a:xfrm>
            <a:off x="1297500" y="1233550"/>
            <a:ext cx="7038900" cy="3452400"/>
          </a:xfrm>
          <a:prstGeom prst="rect">
            <a:avLst/>
          </a:prstGeom>
        </p:spPr>
        <p:txBody>
          <a:bodyPr anchorCtr="0" anchor="t" bIns="91425" lIns="91425" spcFirstLastPara="1" rIns="91425" wrap="square" tIns="91425">
            <a:noAutofit/>
          </a:bodyPr>
          <a:lstStyle/>
          <a:p>
            <a:pPr indent="-361950" lvl="0" marL="457200" rtl="0" algn="l">
              <a:lnSpc>
                <a:spcPct val="150000"/>
              </a:lnSpc>
              <a:spcBef>
                <a:spcPts val="1000"/>
              </a:spcBef>
              <a:spcAft>
                <a:spcPts val="0"/>
              </a:spcAft>
              <a:buSzPts val="2100"/>
              <a:buFont typeface="Arial"/>
              <a:buChar char="➔"/>
            </a:pPr>
            <a:r>
              <a:rPr lang="vi" sz="2100">
                <a:latin typeface="Arial"/>
                <a:ea typeface="Arial"/>
                <a:cs typeface="Arial"/>
                <a:sym typeface="Arial"/>
              </a:rPr>
              <a:t>Giải thích sản phẩm Architecture của nhóm</a:t>
            </a:r>
            <a:endParaRPr sz="2100">
              <a:latin typeface="Arial"/>
              <a:ea typeface="Arial"/>
              <a:cs typeface="Arial"/>
              <a:sym typeface="Arial"/>
            </a:endParaRPr>
          </a:p>
          <a:p>
            <a:pPr indent="-361950" lvl="0" marL="457200" rtl="0" algn="l">
              <a:lnSpc>
                <a:spcPct val="150000"/>
              </a:lnSpc>
              <a:spcBef>
                <a:spcPts val="1000"/>
              </a:spcBef>
              <a:spcAft>
                <a:spcPts val="0"/>
              </a:spcAft>
              <a:buSzPts val="2100"/>
              <a:buFont typeface="Arial"/>
              <a:buChar char="➔"/>
            </a:pPr>
            <a:r>
              <a:rPr lang="vi" sz="2100">
                <a:latin typeface="Arial"/>
                <a:ea typeface="Arial"/>
                <a:cs typeface="Arial"/>
                <a:sym typeface="Arial"/>
              </a:rPr>
              <a:t>Các bước thực hiện để tạo ra sản phẩm này </a:t>
            </a:r>
            <a:endParaRPr sz="2100">
              <a:latin typeface="Arial"/>
              <a:ea typeface="Arial"/>
              <a:cs typeface="Arial"/>
              <a:sym typeface="Arial"/>
            </a:endParaRPr>
          </a:p>
          <a:p>
            <a:pPr indent="-361950" lvl="0" marL="457200" rtl="0" algn="l">
              <a:lnSpc>
                <a:spcPct val="150000"/>
              </a:lnSpc>
              <a:spcBef>
                <a:spcPts val="1000"/>
              </a:spcBef>
              <a:spcAft>
                <a:spcPts val="0"/>
              </a:spcAft>
              <a:buSzPts val="2100"/>
              <a:buFont typeface="Arial"/>
              <a:buChar char="➔"/>
            </a:pPr>
            <a:r>
              <a:rPr lang="vi" sz="2100">
                <a:latin typeface="Arial"/>
                <a:ea typeface="Arial"/>
                <a:cs typeface="Arial"/>
                <a:sym typeface="Arial"/>
              </a:rPr>
              <a:t>Tại sao cần tạo ra sản phẩm “Thiết kế tổng quan hệ thống”</a:t>
            </a:r>
            <a:endParaRPr sz="2100">
              <a:latin typeface="Arial"/>
              <a:ea typeface="Arial"/>
              <a:cs typeface="Arial"/>
              <a:sym typeface="Arial"/>
            </a:endParaRPr>
          </a:p>
          <a:p>
            <a:pPr indent="-361950" lvl="0" marL="457200" rtl="0" algn="l">
              <a:lnSpc>
                <a:spcPct val="150000"/>
              </a:lnSpc>
              <a:spcBef>
                <a:spcPts val="1000"/>
              </a:spcBef>
              <a:spcAft>
                <a:spcPts val="0"/>
              </a:spcAft>
              <a:buSzPts val="2100"/>
              <a:buFont typeface="Arial"/>
              <a:buChar char="➔"/>
            </a:pPr>
            <a:r>
              <a:rPr lang="vi" sz="2100">
                <a:latin typeface="Arial"/>
                <a:ea typeface="Arial"/>
                <a:cs typeface="Arial"/>
                <a:sym typeface="Arial"/>
              </a:rPr>
              <a:t>Sản phẩm này liên quan thế nào đến sản phẩm “Proof of concept”</a:t>
            </a:r>
            <a:endParaRPr sz="2100">
              <a:latin typeface="Arial"/>
              <a:ea typeface="Arial"/>
              <a:cs typeface="Arial"/>
              <a:sym typeface="Arial"/>
            </a:endParaRPr>
          </a:p>
          <a:p>
            <a:pPr indent="0" lvl="0" marL="457200" rtl="0" algn="l">
              <a:lnSpc>
                <a:spcPct val="150000"/>
              </a:lnSpc>
              <a:spcBef>
                <a:spcPts val="1000"/>
              </a:spcBef>
              <a:spcAft>
                <a:spcPts val="0"/>
              </a:spcAft>
              <a:buNone/>
            </a:pPr>
            <a:r>
              <a:rPr lang="vi" sz="2600">
                <a:latin typeface="Arial"/>
                <a:ea typeface="Arial"/>
                <a:cs typeface="Arial"/>
                <a:sym typeface="Arial"/>
              </a:rPr>
              <a:t> </a:t>
            </a:r>
            <a:endParaRPr sz="26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052550" y="166650"/>
            <a:ext cx="7038900" cy="546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AutoNum type="arabicPeriod"/>
            </a:pPr>
            <a:r>
              <a:rPr b="1" i="1" lang="vi" sz="2200"/>
              <a:t>Giải thích sản phẩm Architecture</a:t>
            </a:r>
            <a:endParaRPr b="1" i="1" sz="2200"/>
          </a:p>
        </p:txBody>
      </p:sp>
      <p:sp>
        <p:nvSpPr>
          <p:cNvPr id="241" name="Google Shape;241;p19"/>
          <p:cNvSpPr txBox="1"/>
          <p:nvPr>
            <p:ph idx="1" type="body"/>
          </p:nvPr>
        </p:nvSpPr>
        <p:spPr>
          <a:xfrm>
            <a:off x="1302125" y="792675"/>
            <a:ext cx="2257800" cy="3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latin typeface="Arial"/>
                <a:ea typeface="Arial"/>
                <a:cs typeface="Arial"/>
                <a:sym typeface="Arial"/>
              </a:rPr>
              <a:t>Bốn góc nhìn khác nhau của một Kiến trúc phần mềm:</a:t>
            </a:r>
            <a:endParaRPr>
              <a:latin typeface="Arial"/>
              <a:ea typeface="Arial"/>
              <a:cs typeface="Arial"/>
              <a:sym typeface="Arial"/>
            </a:endParaRPr>
          </a:p>
          <a:p>
            <a:pPr indent="-311150" lvl="0" marL="457200" rtl="0" algn="l">
              <a:spcBef>
                <a:spcPts val="1600"/>
              </a:spcBef>
              <a:spcAft>
                <a:spcPts val="0"/>
              </a:spcAft>
              <a:buSzPts val="1300"/>
              <a:buFont typeface="Arial"/>
              <a:buChar char="-"/>
            </a:pPr>
            <a:r>
              <a:rPr lang="vi">
                <a:latin typeface="Arial"/>
                <a:ea typeface="Arial"/>
                <a:cs typeface="Arial"/>
                <a:sym typeface="Arial"/>
              </a:rPr>
              <a:t>Logical view </a:t>
            </a:r>
            <a:endParaRPr>
              <a:latin typeface="Arial"/>
              <a:ea typeface="Arial"/>
              <a:cs typeface="Arial"/>
              <a:sym typeface="Arial"/>
            </a:endParaRPr>
          </a:p>
          <a:p>
            <a:pPr indent="-311150" lvl="0" marL="457200" rtl="0" algn="l">
              <a:spcBef>
                <a:spcPts val="1000"/>
              </a:spcBef>
              <a:spcAft>
                <a:spcPts val="0"/>
              </a:spcAft>
              <a:buSzPts val="1300"/>
              <a:buFont typeface="Arial"/>
              <a:buChar char="-"/>
            </a:pPr>
            <a:r>
              <a:rPr lang="vi">
                <a:latin typeface="Arial"/>
                <a:ea typeface="Arial"/>
                <a:cs typeface="Arial"/>
                <a:sym typeface="Arial"/>
              </a:rPr>
              <a:t>Implementation view</a:t>
            </a:r>
            <a:endParaRPr>
              <a:latin typeface="Arial"/>
              <a:ea typeface="Arial"/>
              <a:cs typeface="Arial"/>
              <a:sym typeface="Arial"/>
            </a:endParaRPr>
          </a:p>
          <a:p>
            <a:pPr indent="-311150" lvl="0" marL="457200" rtl="0" algn="l">
              <a:spcBef>
                <a:spcPts val="1000"/>
              </a:spcBef>
              <a:spcAft>
                <a:spcPts val="0"/>
              </a:spcAft>
              <a:buSzPts val="1300"/>
              <a:buFont typeface="Arial"/>
              <a:buChar char="-"/>
            </a:pPr>
            <a:r>
              <a:rPr lang="vi">
                <a:latin typeface="Arial"/>
                <a:ea typeface="Arial"/>
                <a:cs typeface="Arial"/>
                <a:sym typeface="Arial"/>
              </a:rPr>
              <a:t>Process view </a:t>
            </a:r>
            <a:endParaRPr>
              <a:latin typeface="Arial"/>
              <a:ea typeface="Arial"/>
              <a:cs typeface="Arial"/>
              <a:sym typeface="Arial"/>
            </a:endParaRPr>
          </a:p>
          <a:p>
            <a:pPr indent="-311150" lvl="0" marL="457200" rtl="0" algn="l">
              <a:spcBef>
                <a:spcPts val="1000"/>
              </a:spcBef>
              <a:spcAft>
                <a:spcPts val="0"/>
              </a:spcAft>
              <a:buSzPts val="1300"/>
              <a:buFont typeface="Arial"/>
              <a:buChar char="-"/>
            </a:pPr>
            <a:r>
              <a:rPr lang="vi">
                <a:latin typeface="Arial"/>
                <a:ea typeface="Arial"/>
                <a:cs typeface="Arial"/>
                <a:sym typeface="Arial"/>
              </a:rPr>
              <a:t>Deployment view</a:t>
            </a:r>
            <a:endParaRPr>
              <a:latin typeface="Arial"/>
              <a:ea typeface="Arial"/>
              <a:cs typeface="Arial"/>
              <a:sym typeface="Arial"/>
            </a:endParaRPr>
          </a:p>
          <a:p>
            <a:pPr indent="0" lvl="0" marL="457200" rtl="0" algn="l">
              <a:spcBef>
                <a:spcPts val="1000"/>
              </a:spcBef>
              <a:spcAft>
                <a:spcPts val="1600"/>
              </a:spcAft>
              <a:buNone/>
            </a:pPr>
            <a:r>
              <a:t/>
            </a:r>
            <a:endParaRPr>
              <a:latin typeface="Arial"/>
              <a:ea typeface="Arial"/>
              <a:cs typeface="Arial"/>
              <a:sym typeface="Arial"/>
            </a:endParaRPr>
          </a:p>
        </p:txBody>
      </p:sp>
      <p:pic>
        <p:nvPicPr>
          <p:cNvPr id="242" name="Google Shape;242;p19"/>
          <p:cNvPicPr preferRelativeResize="0"/>
          <p:nvPr/>
        </p:nvPicPr>
        <p:blipFill>
          <a:blip r:embed="rId3">
            <a:alphaModFix/>
          </a:blip>
          <a:stretch>
            <a:fillRect/>
          </a:stretch>
        </p:blipFill>
        <p:spPr>
          <a:xfrm>
            <a:off x="3640075" y="792675"/>
            <a:ext cx="5212300" cy="3659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227125"/>
            <a:ext cx="7038900" cy="4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latin typeface="Arial"/>
                <a:ea typeface="Arial"/>
                <a:cs typeface="Arial"/>
                <a:sym typeface="Arial"/>
              </a:rPr>
              <a:t>Logical view</a:t>
            </a:r>
            <a:endParaRPr>
              <a:latin typeface="Arial"/>
              <a:ea typeface="Arial"/>
              <a:cs typeface="Arial"/>
              <a:sym typeface="Arial"/>
            </a:endParaRPr>
          </a:p>
        </p:txBody>
      </p:sp>
      <p:sp>
        <p:nvSpPr>
          <p:cNvPr id="248" name="Google Shape;248;p20"/>
          <p:cNvSpPr txBox="1"/>
          <p:nvPr>
            <p:ph idx="1" type="body"/>
          </p:nvPr>
        </p:nvSpPr>
        <p:spPr>
          <a:xfrm>
            <a:off x="1297500" y="724800"/>
            <a:ext cx="7038900" cy="156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vi">
                <a:latin typeface="Arial"/>
                <a:ea typeface="Arial"/>
                <a:cs typeface="Arial"/>
                <a:sym typeface="Arial"/>
              </a:rPr>
              <a:t>Góc nhìn logic (logical view): Những yếu tố phần mềm được tạo bởi lập trình viên. Trong ngôn ngữ hướng đối tượng (object-oriented programing) , những yếu tố này là lớp (classes) và gói (packages) – tập các lớp được nhóm lại với nhau theo một quy định nào đó. Mối liên hệ giữa chúng là mối quan hệ giữa lớp và gói, bao gồm kế thừa (inheritance), liên kết (associations), phụ thuộc (depends-on). </a:t>
            </a:r>
            <a:endParaRPr>
              <a:latin typeface="Arial"/>
              <a:ea typeface="Arial"/>
              <a:cs typeface="Arial"/>
              <a:sym typeface="Arial"/>
            </a:endParaRPr>
          </a:p>
        </p:txBody>
      </p:sp>
      <p:sp>
        <p:nvSpPr>
          <p:cNvPr id="249" name="Google Shape;249;p20"/>
          <p:cNvSpPr txBox="1"/>
          <p:nvPr/>
        </p:nvSpPr>
        <p:spPr>
          <a:xfrm>
            <a:off x="1350950" y="2440700"/>
            <a:ext cx="680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400">
                <a:solidFill>
                  <a:schemeClr val="lt1"/>
                </a:solidFill>
              </a:rPr>
              <a:t>Implementation view</a:t>
            </a:r>
            <a:endParaRPr sz="2400">
              <a:solidFill>
                <a:schemeClr val="lt1"/>
              </a:solidFill>
            </a:endParaRPr>
          </a:p>
        </p:txBody>
      </p:sp>
      <p:sp>
        <p:nvSpPr>
          <p:cNvPr id="250" name="Google Shape;250;p20"/>
          <p:cNvSpPr txBox="1"/>
          <p:nvPr/>
        </p:nvSpPr>
        <p:spPr>
          <a:xfrm>
            <a:off x="1324225" y="2994800"/>
            <a:ext cx="6708600" cy="158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vi" sz="1300">
                <a:solidFill>
                  <a:schemeClr val="lt1"/>
                </a:solidFill>
              </a:rPr>
              <a:t>Góc nhìn thực hiện (implementation view): kết quả (output) của việc xây dựng hệ thống, bao gồm nhiều mô-đun (module) – gói chức năng (functional package), phản ánh một tính năng kỹ thuật (technical capability) trong ứng dụng và nhiều thành phần (component) – những đơn vị trong hệ thống có thể triển khai (deployable) hoặc thực thi (executable), gồm một hay nhiều mô-đun.</a:t>
            </a:r>
            <a:endParaRPr sz="13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222775" y="193350"/>
            <a:ext cx="7038900" cy="539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vi">
                <a:latin typeface="Arial"/>
                <a:ea typeface="Arial"/>
                <a:cs typeface="Arial"/>
                <a:sym typeface="Arial"/>
              </a:rPr>
              <a:t>Process view</a:t>
            </a:r>
            <a:endParaRPr>
              <a:latin typeface="Arial"/>
              <a:ea typeface="Arial"/>
              <a:cs typeface="Arial"/>
              <a:sym typeface="Arial"/>
            </a:endParaRPr>
          </a:p>
        </p:txBody>
      </p:sp>
      <p:sp>
        <p:nvSpPr>
          <p:cNvPr id="256" name="Google Shape;256;p21"/>
          <p:cNvSpPr txBox="1"/>
          <p:nvPr>
            <p:ph idx="1" type="body"/>
          </p:nvPr>
        </p:nvSpPr>
        <p:spPr>
          <a:xfrm>
            <a:off x="1284150" y="632350"/>
            <a:ext cx="7038900" cy="988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vi">
                <a:latin typeface="Arial"/>
                <a:ea typeface="Arial"/>
                <a:cs typeface="Arial"/>
                <a:sym typeface="Arial"/>
              </a:rPr>
              <a:t>Các thành phần trong thời gian thực thi (runtime). Mỗi thành phần là một tiến trình (process) và mối liên hệ giữa những tiến trình này tượng trưng cho sự giao tiếp liên tiến trình (interprocess communication - IPC).</a:t>
            </a:r>
            <a:endParaRPr>
              <a:latin typeface="Arial"/>
              <a:ea typeface="Arial"/>
              <a:cs typeface="Arial"/>
              <a:sym typeface="Arial"/>
            </a:endParaRPr>
          </a:p>
        </p:txBody>
      </p:sp>
      <p:sp>
        <p:nvSpPr>
          <p:cNvPr id="257" name="Google Shape;257;p21"/>
          <p:cNvSpPr txBox="1"/>
          <p:nvPr>
            <p:ph type="title"/>
          </p:nvPr>
        </p:nvSpPr>
        <p:spPr>
          <a:xfrm>
            <a:off x="1222775" y="1896775"/>
            <a:ext cx="7038900" cy="5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latin typeface="Arial"/>
                <a:ea typeface="Arial"/>
                <a:cs typeface="Arial"/>
                <a:sym typeface="Arial"/>
              </a:rPr>
              <a:t>Deployment view</a:t>
            </a:r>
            <a:endParaRPr>
              <a:latin typeface="Arial"/>
              <a:ea typeface="Arial"/>
              <a:cs typeface="Arial"/>
              <a:sym typeface="Arial"/>
            </a:endParaRPr>
          </a:p>
        </p:txBody>
      </p:sp>
      <p:sp>
        <p:nvSpPr>
          <p:cNvPr id="258" name="Google Shape;258;p21"/>
          <p:cNvSpPr txBox="1"/>
          <p:nvPr>
            <p:ph idx="1" type="body"/>
          </p:nvPr>
        </p:nvSpPr>
        <p:spPr>
          <a:xfrm>
            <a:off x="1222775" y="2397775"/>
            <a:ext cx="7038900" cy="1075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vi">
                <a:latin typeface="Arial"/>
                <a:ea typeface="Arial"/>
                <a:cs typeface="Arial"/>
                <a:sym typeface="Arial"/>
              </a:rPr>
              <a:t>Các thành phần trong thời gian thực thi (runtime). Mỗi thành phần là một tiến trình (process) và mối liên hệ giữa những tiến trình này tượng trưng cho sự giao tiếp liên tiến trình (interprocess communication - IPC).</a:t>
            </a:r>
            <a:endParaRPr>
              <a:latin typeface="Arial"/>
              <a:ea typeface="Arial"/>
              <a:cs typeface="Arial"/>
              <a:sym typeface="Arial"/>
            </a:endParaRPr>
          </a:p>
        </p:txBody>
      </p:sp>
      <p:sp>
        <p:nvSpPr>
          <p:cNvPr id="259" name="Google Shape;259;p21"/>
          <p:cNvSpPr txBox="1"/>
          <p:nvPr>
            <p:ph idx="1" type="body"/>
          </p:nvPr>
        </p:nvSpPr>
        <p:spPr>
          <a:xfrm>
            <a:off x="1222775" y="4012375"/>
            <a:ext cx="7038900" cy="860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vi">
                <a:latin typeface="Arial"/>
                <a:ea typeface="Arial"/>
                <a:cs typeface="Arial"/>
                <a:sym typeface="Arial"/>
              </a:rPr>
              <a:t>Kịch bản chính là nơi mô tả cách mà những thành phần kiến trúc trong một góc nhìn phối hợp để xử lý một yêu cầu</a:t>
            </a:r>
            <a:endParaRPr>
              <a:latin typeface="Arial"/>
              <a:ea typeface="Arial"/>
              <a:cs typeface="Arial"/>
              <a:sym typeface="Arial"/>
            </a:endParaRPr>
          </a:p>
        </p:txBody>
      </p:sp>
      <p:sp>
        <p:nvSpPr>
          <p:cNvPr id="260" name="Google Shape;260;p21"/>
          <p:cNvSpPr txBox="1"/>
          <p:nvPr>
            <p:ph type="title"/>
          </p:nvPr>
        </p:nvSpPr>
        <p:spPr>
          <a:xfrm>
            <a:off x="1284150" y="3473275"/>
            <a:ext cx="7038900" cy="539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vi">
                <a:latin typeface="Arial"/>
                <a:ea typeface="Arial"/>
                <a:cs typeface="Arial"/>
                <a:sym typeface="Arial"/>
              </a:rPr>
              <a:t>Scenarios</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2"/>
          <p:cNvSpPr txBox="1"/>
          <p:nvPr>
            <p:ph type="title"/>
          </p:nvPr>
        </p:nvSpPr>
        <p:spPr>
          <a:xfrm>
            <a:off x="1297500" y="178125"/>
            <a:ext cx="7038900" cy="6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MICROSERVICE ARCHITECTURE</a:t>
            </a:r>
            <a:endParaRPr/>
          </a:p>
        </p:txBody>
      </p:sp>
      <p:pic>
        <p:nvPicPr>
          <p:cNvPr id="266" name="Google Shape;266;p22"/>
          <p:cNvPicPr preferRelativeResize="0"/>
          <p:nvPr/>
        </p:nvPicPr>
        <p:blipFill>
          <a:blip r:embed="rId3">
            <a:alphaModFix/>
          </a:blip>
          <a:stretch>
            <a:fillRect/>
          </a:stretch>
        </p:blipFill>
        <p:spPr>
          <a:xfrm>
            <a:off x="1119788" y="764650"/>
            <a:ext cx="7394325" cy="3979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3"/>
          <p:cNvSpPr txBox="1"/>
          <p:nvPr>
            <p:ph type="title"/>
          </p:nvPr>
        </p:nvSpPr>
        <p:spPr>
          <a:xfrm>
            <a:off x="1297500" y="264975"/>
            <a:ext cx="7038900" cy="5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API GATEWAY </a:t>
            </a:r>
            <a:endParaRPr/>
          </a:p>
        </p:txBody>
      </p:sp>
      <p:pic>
        <p:nvPicPr>
          <p:cNvPr id="272" name="Google Shape;272;p23"/>
          <p:cNvPicPr preferRelativeResize="0"/>
          <p:nvPr/>
        </p:nvPicPr>
        <p:blipFill>
          <a:blip r:embed="rId3">
            <a:alphaModFix/>
          </a:blip>
          <a:stretch>
            <a:fillRect/>
          </a:stretch>
        </p:blipFill>
        <p:spPr>
          <a:xfrm>
            <a:off x="1636500" y="852675"/>
            <a:ext cx="5951200" cy="4092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4"/>
          <p:cNvSpPr txBox="1"/>
          <p:nvPr>
            <p:ph type="title"/>
          </p:nvPr>
        </p:nvSpPr>
        <p:spPr>
          <a:xfrm>
            <a:off x="1404375" y="1241000"/>
            <a:ext cx="2877000" cy="28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CQRS &amp; EVENT SOURCING</a:t>
            </a:r>
            <a:endParaRPr/>
          </a:p>
        </p:txBody>
      </p:sp>
      <p:pic>
        <p:nvPicPr>
          <p:cNvPr id="278" name="Google Shape;278;p24"/>
          <p:cNvPicPr preferRelativeResize="0"/>
          <p:nvPr/>
        </p:nvPicPr>
        <p:blipFill>
          <a:blip r:embed="rId3">
            <a:alphaModFix/>
          </a:blip>
          <a:stretch>
            <a:fillRect/>
          </a:stretch>
        </p:blipFill>
        <p:spPr>
          <a:xfrm>
            <a:off x="4423400" y="472225"/>
            <a:ext cx="4160325" cy="44097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4" name="Google Shape;284;p25"/>
          <p:cNvPicPr preferRelativeResize="0"/>
          <p:nvPr/>
        </p:nvPicPr>
        <p:blipFill>
          <a:blip r:embed="rId3">
            <a:alphaModFix/>
          </a:blip>
          <a:stretch>
            <a:fillRect/>
          </a:stretch>
        </p:blipFill>
        <p:spPr>
          <a:xfrm>
            <a:off x="788525" y="671326"/>
            <a:ext cx="7566950" cy="4223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